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7" r:id="rId3"/>
    <p:sldId id="323" r:id="rId4"/>
    <p:sldId id="324" r:id="rId5"/>
    <p:sldId id="319" r:id="rId6"/>
    <p:sldId id="320" r:id="rId7"/>
    <p:sldId id="279" r:id="rId8"/>
    <p:sldId id="290" r:id="rId9"/>
    <p:sldId id="309" r:id="rId10"/>
    <p:sldId id="310" r:id="rId11"/>
    <p:sldId id="286" r:id="rId12"/>
    <p:sldId id="275" r:id="rId13"/>
    <p:sldId id="322" r:id="rId14"/>
    <p:sldId id="318" r:id="rId15"/>
    <p:sldId id="302" r:id="rId16"/>
    <p:sldId id="29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4660"/>
  </p:normalViewPr>
  <p:slideViewPr>
    <p:cSldViewPr>
      <p:cViewPr varScale="1">
        <p:scale>
          <a:sx n="81" d="100"/>
          <a:sy n="81" d="100"/>
        </p:scale>
        <p:origin x="1301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3038639157447091"/>
          <c:y val="0.18543139554364216"/>
          <c:w val="0.54497607893949973"/>
          <c:h val="0.8142432195975504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D4B-4EC2-BA53-9A1ACDE60D1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1D4B-4EC2-BA53-9A1ACDE60D10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1D4B-4EC2-BA53-9A1ACDE60D10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1D4B-4EC2-BA53-9A1ACDE60D10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9-1D4B-4EC2-BA53-9A1ACDE60D10}"/>
              </c:ext>
            </c:extLst>
          </c:dPt>
          <c:dPt>
            <c:idx val="5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1D4B-4EC2-BA53-9A1ACDE60D10}"/>
              </c:ext>
            </c:extLst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1D4B-4EC2-BA53-9A1ACDE60D10}"/>
              </c:ext>
            </c:extLst>
          </c:dPt>
          <c:dPt>
            <c:idx val="7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1D4B-4EC2-BA53-9A1ACDE60D10}"/>
              </c:ext>
            </c:extLst>
          </c:dPt>
          <c:dPt>
            <c:idx val="8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1-1D4B-4EC2-BA53-9A1ACDE60D10}"/>
              </c:ext>
            </c:extLst>
          </c:dPt>
          <c:dPt>
            <c:idx val="9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3-1D4B-4EC2-BA53-9A1ACDE60D10}"/>
              </c:ext>
            </c:extLst>
          </c:dPt>
          <c:dPt>
            <c:idx val="1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5-1D4B-4EC2-BA53-9A1ACDE60D10}"/>
              </c:ext>
            </c:extLst>
          </c:dPt>
          <c:dPt>
            <c:idx val="11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7-1D4B-4EC2-BA53-9A1ACDE60D10}"/>
              </c:ext>
            </c:extLst>
          </c:dPt>
          <c:dPt>
            <c:idx val="1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9-1D4B-4EC2-BA53-9A1ACDE60D10}"/>
              </c:ext>
            </c:extLst>
          </c:dPt>
          <c:dPt>
            <c:idx val="13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B-1D4B-4EC2-BA53-9A1ACDE60D10}"/>
              </c:ext>
            </c:extLst>
          </c:dPt>
          <c:dPt>
            <c:idx val="14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D-1D4B-4EC2-BA53-9A1ACDE60D10}"/>
              </c:ext>
            </c:extLst>
          </c:dPt>
          <c:dPt>
            <c:idx val="15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F-1D4B-4EC2-BA53-9A1ACDE60D10}"/>
              </c:ext>
            </c:extLst>
          </c:dPt>
          <c:dLbls>
            <c:dLbl>
              <c:idx val="12"/>
              <c:layout>
                <c:manualLayout>
                  <c:x val="-0.13079221901059837"/>
                  <c:y val="7.8802206461780935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D4B-4EC2-BA53-9A1ACDE60D1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Sheet1!$A$1:$A$16</c:f>
              <c:strCache>
                <c:ptCount val="16"/>
                <c:pt idx="0">
                  <c:v>Human Rights</c:v>
                </c:pt>
                <c:pt idx="1">
                  <c:v>Development</c:v>
                </c:pt>
                <c:pt idx="2">
                  <c:v>Education, Youth</c:v>
                </c:pt>
                <c:pt idx="3">
                  <c:v>Health</c:v>
                </c:pt>
                <c:pt idx="4">
                  <c:v>Higher Education</c:v>
                </c:pt>
                <c:pt idx="5">
                  <c:v>Religion</c:v>
                </c:pt>
                <c:pt idx="6">
                  <c:v>Agriculture</c:v>
                </c:pt>
                <c:pt idx="7">
                  <c:v>Public Policy</c:v>
                </c:pt>
                <c:pt idx="8">
                  <c:v>Law</c:v>
                </c:pt>
                <c:pt idx="9">
                  <c:v>Environment</c:v>
                </c:pt>
                <c:pt idx="10">
                  <c:v>ICT</c:v>
                </c:pt>
                <c:pt idx="11">
                  <c:v>Disability</c:v>
                </c:pt>
                <c:pt idx="12">
                  <c:v>Peace and Democracy</c:v>
                </c:pt>
                <c:pt idx="13">
                  <c:v>Population</c:v>
                </c:pt>
                <c:pt idx="14">
                  <c:v>Nonprofit</c:v>
                </c:pt>
                <c:pt idx="15">
                  <c:v>Wildlife</c:v>
                </c:pt>
              </c:strCache>
            </c:strRef>
          </c:cat>
          <c:val>
            <c:numRef>
              <c:f>Sheet1!$B$1:$B$16</c:f>
              <c:numCache>
                <c:formatCode>General</c:formatCode>
                <c:ptCount val="16"/>
                <c:pt idx="0">
                  <c:v>2208</c:v>
                </c:pt>
                <c:pt idx="1">
                  <c:v>1975</c:v>
                </c:pt>
                <c:pt idx="2">
                  <c:v>1786</c:v>
                </c:pt>
                <c:pt idx="3">
                  <c:v>1610</c:v>
                </c:pt>
                <c:pt idx="4">
                  <c:v>1409</c:v>
                </c:pt>
                <c:pt idx="5">
                  <c:v>977</c:v>
                </c:pt>
                <c:pt idx="6">
                  <c:v>475</c:v>
                </c:pt>
                <c:pt idx="7">
                  <c:v>365</c:v>
                </c:pt>
                <c:pt idx="8">
                  <c:v>325</c:v>
                </c:pt>
                <c:pt idx="9">
                  <c:v>301</c:v>
                </c:pt>
                <c:pt idx="10">
                  <c:v>185</c:v>
                </c:pt>
                <c:pt idx="11">
                  <c:v>169</c:v>
                </c:pt>
                <c:pt idx="12">
                  <c:v>143</c:v>
                </c:pt>
                <c:pt idx="13">
                  <c:v>109</c:v>
                </c:pt>
                <c:pt idx="14">
                  <c:v>73</c:v>
                </c:pt>
                <c:pt idx="15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1D4B-4EC2-BA53-9A1ACDE60D10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D5B1F-EAA4-492F-849B-5F4AAD358B37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C2D5D-5D86-4311-971A-7596026C2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0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raises many significant questions:</a:t>
            </a:r>
            <a:endParaRPr lang="en-CA" dirty="0"/>
          </a:p>
          <a:p>
            <a:pPr fontAlgn="base"/>
            <a:r>
              <a:rPr lang="en-CA" dirty="0"/>
              <a:t>Can U.S. foundations embrace Africa's development on Africa's terms?</a:t>
            </a:r>
          </a:p>
          <a:p>
            <a:pPr fontAlgn="base"/>
            <a:r>
              <a:rPr lang="en-CA" dirty="0"/>
              <a:t>Do African universities have ownership over their participation in U.S. foundations’ strategies for Africa? </a:t>
            </a:r>
          </a:p>
          <a:p>
            <a:pPr fontAlgn="base"/>
            <a:r>
              <a:rPr lang="en-CA" dirty="0"/>
              <a:t>What legitimizes the role of U.S. foundations in African higher education?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2091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American philanthropies made 13,565 grants to Africa between 2003 and 2013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330 US private foundations made grants totaling $3.9 billion in support of African initiatives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Grants focused on agriculture, health, higher education and research.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2257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4240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The Leadership Role of Foundations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Foundations have helped develop: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Financial aid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Libraries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Adult education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Opportunities for minorities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20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Universities continue to be dependent on donor funding, which perpetuates unequal partnerships between them and US foundations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This resulted in African research agendas being modified to match available funds, and creates competition between institutions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799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Hiring Africans into leadership roles within the foundations did help, and succeeded in “infusing the Partnership with an African perspective”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Experts and locals were involved in creating agendas that fit both parties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Narciso</a:t>
            </a:r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Matos, an African program director, was very influential throughout the Partnership in creating respect for African perspectives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 Key Partnership foundations’ principle: to respond to priorities identified by African higher education leaders.</a:t>
            </a:r>
            <a:endParaRPr lang="en-CA" sz="1200" kern="1200" dirty="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2654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1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08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7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9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5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8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23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5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5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1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72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A7D1C-2F6F-4F72-AB19-25D6A311FE51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CB587-A3C2-4B50-905B-517C3B7A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4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Influence of US foundation on Universities in Africa. </a:t>
            </a:r>
            <a:br>
              <a:rPr lang="en-US" dirty="0"/>
            </a:br>
            <a:r>
              <a:rPr lang="en-US" dirty="0"/>
              <a:t>Towards an Anglicized World?</a:t>
            </a:r>
            <a:br>
              <a:rPr lang="en-US" dirty="0"/>
            </a:br>
            <a:br>
              <a:rPr lang="en-US" dirty="0"/>
            </a:br>
            <a:r>
              <a:rPr lang="en-US" sz="3600" dirty="0"/>
              <a:t>Fabrice Jaumont</a:t>
            </a:r>
            <a:r>
              <a:rPr lang="en-US" sz="3600"/>
              <a:t>, PhD</a:t>
            </a:r>
            <a:br>
              <a:rPr lang="en-US" sz="2700" dirty="0"/>
            </a:br>
            <a:r>
              <a:rPr lang="en-US" sz="2700" i="1" dirty="0" err="1"/>
              <a:t>Fondation</a:t>
            </a:r>
            <a:r>
              <a:rPr lang="en-US" sz="2700" i="1" dirty="0"/>
              <a:t> Maison des Sciences de </a:t>
            </a:r>
            <a:r>
              <a:rPr lang="en-US" sz="2700" i="1" dirty="0" err="1"/>
              <a:t>l’Homme</a:t>
            </a:r>
            <a:r>
              <a:rPr lang="en-US" sz="2700" i="1" dirty="0"/>
              <a:t>, Paris</a:t>
            </a:r>
            <a:br>
              <a:rPr lang="en-US" sz="2700" i="1" dirty="0"/>
            </a:br>
            <a:br>
              <a:rPr lang="en-US" dirty="0"/>
            </a:br>
            <a:endParaRPr lang="en-US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76800"/>
            <a:ext cx="6400800" cy="1752600"/>
          </a:xfrm>
        </p:spPr>
        <p:txBody>
          <a:bodyPr>
            <a:normAutofit/>
          </a:bodyPr>
          <a:lstStyle/>
          <a:p>
            <a:r>
              <a:rPr lang="en-US" sz="2000" b="1" dirty="0"/>
              <a:t>April 15, 2019 – CIES</a:t>
            </a:r>
          </a:p>
          <a:p>
            <a:r>
              <a:rPr lang="en-US" sz="2000" b="1" dirty="0"/>
              <a:t>SAN FRANCISCO</a:t>
            </a:r>
          </a:p>
        </p:txBody>
      </p:sp>
    </p:spTree>
    <p:extLst>
      <p:ext uri="{BB962C8B-B14F-4D97-AF65-F5344CB8AC3E}">
        <p14:creationId xmlns:p14="http://schemas.microsoft.com/office/powerpoint/2010/main" val="157246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48" y="489466"/>
            <a:ext cx="8003083" cy="1594710"/>
          </a:xfrm>
        </p:spPr>
        <p:txBody>
          <a:bodyPr>
            <a:normAutofit/>
          </a:bodyPr>
          <a:lstStyle/>
          <a:p>
            <a:r>
              <a:rPr lang="en-US" dirty="0"/>
              <a:t>Sub-questions:</a:t>
            </a:r>
            <a:endParaRPr lang="en-CA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257" y="2236576"/>
            <a:ext cx="7317105" cy="4240424"/>
          </a:xfrm>
        </p:spPr>
        <p:txBody>
          <a:bodyPr>
            <a:normAutofit/>
          </a:bodyPr>
          <a:lstStyle/>
          <a:p>
            <a:pPr fontAlgn="base"/>
            <a:r>
              <a:rPr lang="en-CA" dirty="0"/>
              <a:t>Do African universities have ownership over their participation in U.S. foundations’ strategies for Africa? </a:t>
            </a:r>
          </a:p>
          <a:p>
            <a:pPr fontAlgn="base"/>
            <a:r>
              <a:rPr lang="en-CA" dirty="0"/>
              <a:t>What legitimizes the role of U.S. foundations in African higher education? </a:t>
            </a:r>
          </a:p>
          <a:p>
            <a:pPr fontAlgn="base"/>
            <a:r>
              <a:rPr lang="en-CA" dirty="0"/>
              <a:t>Can U.S. foundations embrace Africa's development on Africa's terms?</a:t>
            </a:r>
          </a:p>
          <a:p>
            <a:pPr fontAlgn="base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9641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01" y="171994"/>
            <a:ext cx="2458089" cy="818606"/>
          </a:xfrm>
        </p:spPr>
        <p:txBody>
          <a:bodyPr/>
          <a:lstStyle/>
          <a:p>
            <a:r>
              <a:rPr lang="en-US" dirty="0"/>
              <a:t>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230202" cy="529922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American philanthropies made 13,565 grants to Africa between 2003 and 2013</a:t>
            </a:r>
            <a:endParaRPr lang="en-CA" dirty="0"/>
          </a:p>
          <a:p>
            <a:r>
              <a:rPr lang="en-US" dirty="0"/>
              <a:t>330 US private foundations made grants totaling $3.9 billion in support of African initiatives</a:t>
            </a:r>
            <a:endParaRPr lang="en-CA" dirty="0"/>
          </a:p>
          <a:p>
            <a:r>
              <a:rPr lang="en-US" dirty="0"/>
              <a:t>Grants focused on agriculture, health, higher education and research.</a:t>
            </a:r>
          </a:p>
          <a:p>
            <a:pPr marL="342900" indent="-342900"/>
            <a:endParaRPr lang="en-CA" dirty="0"/>
          </a:p>
          <a:p>
            <a:endParaRPr lang="en-CA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680700035"/>
              </p:ext>
            </p:extLst>
          </p:nvPr>
        </p:nvGraphicFramePr>
        <p:xfrm>
          <a:off x="4600650" y="1295401"/>
          <a:ext cx="4516026" cy="402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037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58013"/>
            <a:ext cx="5562599" cy="59665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7957" y="353424"/>
            <a:ext cx="2909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GEOPOLITICAL STRATEGIES OF U.S. FOUNDATIONS</a:t>
            </a:r>
          </a:p>
          <a:p>
            <a:endParaRPr lang="en-CA" dirty="0"/>
          </a:p>
          <a:p>
            <a:r>
              <a:rPr lang="en-US" dirty="0"/>
              <a:t>between 2003 and 2013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957" y="1828800"/>
            <a:ext cx="325223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97 U.S. foundations invested $573.5 million in institutions of higher education in Africa. </a:t>
            </a:r>
          </a:p>
          <a:p>
            <a:endParaRPr lang="en-US" dirty="0"/>
          </a:p>
          <a:p>
            <a:r>
              <a:rPr lang="en-US" dirty="0"/>
              <a:t>1,471 grants were made to 439 higher education institutions in 29 countries.</a:t>
            </a:r>
          </a:p>
          <a:p>
            <a:endParaRPr lang="en-CA" dirty="0"/>
          </a:p>
          <a:p>
            <a:r>
              <a:rPr lang="en-CA" dirty="0"/>
              <a:t>68% of all funding went to 3 countries (South Africa, Kenya , Nigeria)</a:t>
            </a:r>
          </a:p>
          <a:p>
            <a:endParaRPr lang="en-CA" dirty="0"/>
          </a:p>
          <a:p>
            <a:r>
              <a:rPr lang="en-US" dirty="0">
                <a:cs typeface="Arial" panose="020B0604020202020204" pitchFamily="34" charset="0"/>
              </a:rPr>
              <a:t>Past colonial lines emerge as demarcations between Africa’s new knowledge societies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24" y="0"/>
            <a:ext cx="532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91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196" y="0"/>
            <a:ext cx="5527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38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963" y="1028075"/>
            <a:ext cx="3887212" cy="541336"/>
          </a:xfrm>
        </p:spPr>
        <p:txBody>
          <a:bodyPr>
            <a:normAutofit fontScale="90000"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Language Bias?</a:t>
            </a:r>
            <a:endParaRPr lang="en-C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798" y="1885548"/>
            <a:ext cx="4287367" cy="3887212"/>
          </a:xfrm>
        </p:spPr>
        <p:txBody>
          <a:bodyPr>
            <a:normAutofit fontScale="55000" lnSpcReduction="20000"/>
          </a:bodyPr>
          <a:lstStyle/>
          <a:p>
            <a:pPr marL="34299" indent="0">
              <a:buNone/>
            </a:pPr>
            <a:r>
              <a:rPr lang="en-US" dirty="0"/>
              <a:t>Most funding from US foundations went to institutions where English is the dominant language.</a:t>
            </a:r>
            <a:endParaRPr lang="en-CA" dirty="0"/>
          </a:p>
          <a:p>
            <a:pPr marL="34299" indent="0">
              <a:buNone/>
            </a:pPr>
            <a:r>
              <a:rPr lang="en-CA" dirty="0"/>
              <a:t>Institutions in Commonwealth countries received 93.1% of the total dollar amount of U.S. foundation grants and 89.6% of all grants. </a:t>
            </a:r>
          </a:p>
          <a:p>
            <a:pPr marL="34299" indent="0">
              <a:buNone/>
            </a:pPr>
            <a:r>
              <a:rPr lang="en-US" dirty="0"/>
              <a:t>South African universities dominate the top of the list, receiving 54% of the total amount of grants</a:t>
            </a:r>
          </a:p>
          <a:p>
            <a:pPr marL="205795" lvl="1" indent="0">
              <a:buNone/>
            </a:pPr>
            <a:r>
              <a:rPr lang="en-CA" dirty="0"/>
              <a:t>Senegal was the only reasonably represented Francophone country.</a:t>
            </a:r>
          </a:p>
          <a:p>
            <a:pPr marL="205795" lvl="1" indent="0">
              <a:buNone/>
            </a:pPr>
            <a:r>
              <a:rPr lang="en-CA" dirty="0"/>
              <a:t>Mozambique was an exception for Lusophone countries.</a:t>
            </a:r>
          </a:p>
          <a:p>
            <a:pPr marL="205795" lvl="1" indent="0">
              <a:buNone/>
            </a:pPr>
            <a:r>
              <a:rPr lang="en-CA" dirty="0"/>
              <a:t>Egypt was the exception for </a:t>
            </a:r>
            <a:r>
              <a:rPr lang="en-CA" dirty="0" err="1"/>
              <a:t>Arabophone</a:t>
            </a:r>
            <a:r>
              <a:rPr lang="en-CA" dirty="0"/>
              <a:t> countries.</a:t>
            </a:r>
            <a:r>
              <a:rPr lang="en-US" dirty="0"/>
              <a:t> </a:t>
            </a:r>
          </a:p>
          <a:p>
            <a:pPr marL="34299" indent="0">
              <a:buNone/>
            </a:pPr>
            <a:endParaRPr lang="en-CA" dirty="0"/>
          </a:p>
          <a:p>
            <a:pPr marL="34299" indent="0">
              <a:buNone/>
            </a:pPr>
            <a:endParaRPr lang="en-CA" dirty="0"/>
          </a:p>
          <a:p>
            <a:pPr marL="34299" indent="0">
              <a:buNone/>
            </a:pPr>
            <a:endParaRPr lang="en-CA" dirty="0"/>
          </a:p>
          <a:p>
            <a:pPr marL="34299" indent="0">
              <a:buNone/>
            </a:pPr>
            <a:endParaRPr lang="en-C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18" y="856580"/>
            <a:ext cx="4432610" cy="544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42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14400"/>
            <a:ext cx="8496034" cy="5097621"/>
          </a:xfrm>
        </p:spPr>
      </p:pic>
      <p:sp>
        <p:nvSpPr>
          <p:cNvPr id="3" name="TextBox 2"/>
          <p:cNvSpPr txBox="1"/>
          <p:nvPr/>
        </p:nvSpPr>
        <p:spPr>
          <a:xfrm>
            <a:off x="4495800" y="6096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Distribution of US Foundation Grants in Africa (2003-2013)</a:t>
            </a:r>
          </a:p>
        </p:txBody>
      </p:sp>
    </p:spTree>
    <p:extLst>
      <p:ext uri="{BB962C8B-B14F-4D97-AF65-F5344CB8AC3E}">
        <p14:creationId xmlns:p14="http://schemas.microsoft.com/office/powerpoint/2010/main" val="1626688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025FBC75-6514-4E7E-8050-0FBF462E4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93370"/>
            <a:ext cx="4930140" cy="62712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B9451B-795F-493A-A090-1345F2012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38200"/>
            <a:ext cx="1147135" cy="12216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C3ACDD-C57B-44DE-A4C2-85C03F562989}"/>
              </a:ext>
            </a:extLst>
          </p:cNvPr>
          <p:cNvSpPr/>
          <p:nvPr/>
        </p:nvSpPr>
        <p:spPr>
          <a:xfrm>
            <a:off x="228600" y="2427800"/>
            <a:ext cx="3200400" cy="3970318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CA" dirty="0"/>
              <a:t>$440 Million in ten years to build capacity and support special initiatives to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advocate for the “indispensable contribution of higher education to social and economic development”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accelerate the “processes of comprehensive modernization and strengthening of universities in selected countries.”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218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3448" y="274638"/>
            <a:ext cx="7545764" cy="1325562"/>
          </a:xfrm>
        </p:spPr>
        <p:txBody>
          <a:bodyPr>
            <a:normAutofit fontScale="90000"/>
          </a:bodyPr>
          <a:lstStyle/>
          <a:p>
            <a:r>
              <a:rPr lang="en-CA" dirty="0"/>
              <a:t>The Leadership Role of Foundations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3449" y="1752601"/>
            <a:ext cx="7317105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400" dirty="0"/>
              <a:t>Foundations have helped develop:</a:t>
            </a:r>
          </a:p>
          <a:p>
            <a:pPr>
              <a:lnSpc>
                <a:spcPct val="90000"/>
              </a:lnSpc>
            </a:pPr>
            <a:r>
              <a:rPr lang="en-CA" sz="2400" dirty="0"/>
              <a:t>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Financial aid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Libraries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Adult education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Opportunities for minorities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New standards for courses and credits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New disciplines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Improvements in faculty compensation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Made research possible for non-wealthy faculty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69302"/>
            <a:ext cx="1257628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335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Power Asymmetry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600" i="1" dirty="0"/>
              <a:t> “Is it a partnership of foundations or is it a partnership between foundations and African universities? How are we involved in defining the agenda and so forth?”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Vice-Chancellor of an African university </a:t>
            </a:r>
          </a:p>
          <a:p>
            <a:pPr marL="0" indent="0">
              <a:buNone/>
            </a:pPr>
            <a:r>
              <a:rPr lang="en-US" dirty="0"/>
              <a:t>(incidentally he was the vice chancellor of one of the universities  that were benefiting financially and otherwise from the Partnership)</a:t>
            </a:r>
          </a:p>
        </p:txBody>
      </p:sp>
    </p:spTree>
    <p:extLst>
      <p:ext uri="{BB962C8B-B14F-4D97-AF65-F5344CB8AC3E}">
        <p14:creationId xmlns:p14="http://schemas.microsoft.com/office/powerpoint/2010/main" val="2064582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Unequal Partners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The unequal nature of the Partnership was a concern for grantees who always questioned their role and share of participation. </a:t>
            </a:r>
          </a:p>
          <a:p>
            <a:pPr lvl="0"/>
            <a:r>
              <a:rPr lang="en-US" dirty="0"/>
              <a:t>Partnership remained a partnership of foundations, as several interviewees indicated. </a:t>
            </a:r>
          </a:p>
          <a:p>
            <a:pPr lvl="0"/>
            <a:r>
              <a:rPr lang="en-US" dirty="0"/>
              <a:t>Thus, running the risk of being perceived as dominating the agenda or imposing an American worldview on African universities was always a consideration.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971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49" y="274638"/>
            <a:ext cx="7317105" cy="1325562"/>
          </a:xfrm>
        </p:spPr>
        <p:txBody>
          <a:bodyPr/>
          <a:lstStyle/>
          <a:p>
            <a:r>
              <a:rPr lang="en-US" dirty="0"/>
              <a:t>Undesired 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799" cy="47244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Universities continue to be dependent on donor funding, which perpetuates unequal partnerships between them and US foundations</a:t>
            </a:r>
          </a:p>
          <a:p>
            <a:pPr lvl="0"/>
            <a:r>
              <a:rPr lang="en-US" dirty="0"/>
              <a:t>This difference of status had a bearing on how the agenda was defined. </a:t>
            </a:r>
          </a:p>
          <a:p>
            <a:r>
              <a:rPr lang="en-US" dirty="0"/>
              <a:t>This resulted in African research agendas being modified to match available funds, and creates competition between institutions</a:t>
            </a:r>
          </a:p>
          <a:p>
            <a:r>
              <a:rPr lang="en-US" dirty="0"/>
              <a:t>Establishes a competitive field which puts pressure on weaker institutions.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12788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49" y="274638"/>
            <a:ext cx="7317105" cy="1325562"/>
          </a:xfrm>
        </p:spPr>
        <p:txBody>
          <a:bodyPr/>
          <a:lstStyle/>
          <a:p>
            <a:r>
              <a:rPr lang="en-US" dirty="0"/>
              <a:t>Engaging Africans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449" y="1828800"/>
            <a:ext cx="7317105" cy="479505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Hiring Africans into leadership roles within the foundations did help, and succeeded in “infusing the Partnership with an African perspective”</a:t>
            </a:r>
            <a:endParaRPr lang="en-CA" dirty="0"/>
          </a:p>
          <a:p>
            <a:r>
              <a:rPr lang="en-US" dirty="0"/>
              <a:t>Experts and locals were involved in creating agendas that fit both parties</a:t>
            </a:r>
            <a:endParaRPr lang="en-CA" dirty="0"/>
          </a:p>
          <a:p>
            <a:r>
              <a:rPr lang="en-US" dirty="0" err="1"/>
              <a:t>Narciso</a:t>
            </a:r>
            <a:r>
              <a:rPr lang="en-US" dirty="0"/>
              <a:t> Matos, an African program director, was very influential throughout the Partnership in creating respect for African perspectives</a:t>
            </a:r>
          </a:p>
          <a:p>
            <a:r>
              <a:rPr lang="en-US" dirty="0"/>
              <a:t>Key Partnership foundations’ principle: to respond to priorities identified by African higher education leaders.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1298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5344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U.S. Foundations need to integrate the concept of equal participation into their own grant-making activities, which involves higher sensitivity to linguistic and cultural diversity. </a:t>
            </a:r>
          </a:p>
          <a:p>
            <a:pPr lvl="1"/>
            <a:r>
              <a:rPr lang="en-US" dirty="0"/>
              <a:t>Through collaborative projects geared towards a multilingual society. </a:t>
            </a:r>
          </a:p>
          <a:p>
            <a:pPr lvl="1"/>
            <a:r>
              <a:rPr lang="en-US" dirty="0"/>
              <a:t>Through regional cooperation as a more inclusive framework </a:t>
            </a:r>
          </a:p>
          <a:p>
            <a:pPr lvl="1"/>
            <a:r>
              <a:rPr lang="en-US" dirty="0"/>
              <a:t>Through partnerships with non-English speaking institutions. </a:t>
            </a:r>
          </a:p>
          <a:p>
            <a:pPr lvl="1"/>
            <a:r>
              <a:rPr lang="en-US" dirty="0"/>
              <a:t>By empowering the multilingual grant recipient in the Global South towards a more meaningful relationship.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8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8600"/>
            <a:ext cx="2555536" cy="379163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951751"/>
            <a:ext cx="2847212" cy="3677649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7C015C-50BB-468C-883E-07C306EA0B5C}"/>
              </a:ext>
            </a:extLst>
          </p:cNvPr>
          <p:cNvSpPr txBox="1"/>
          <p:nvPr/>
        </p:nvSpPr>
        <p:spPr>
          <a:xfrm>
            <a:off x="5628512" y="342939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Contact:</a:t>
            </a:r>
          </a:p>
          <a:p>
            <a:endParaRPr lang="en-US" dirty="0"/>
          </a:p>
          <a:p>
            <a:r>
              <a:rPr lang="en-US" dirty="0"/>
              <a:t>www.fabricejaumont.net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F9C1B9-356A-4846-9402-A2A0F9F4F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12" y="1506246"/>
            <a:ext cx="2887980" cy="188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44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855</Words>
  <Application>Microsoft Office PowerPoint</Application>
  <PresentationFormat>On-screen Show (4:3)</PresentationFormat>
  <Paragraphs>100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The Influence of US foundation on Universities in Africa.  Towards an Anglicized World?  Fabrice Jaumont, PhD Fondation Maison des Sciences de l’Homme, Paris  </vt:lpstr>
      <vt:lpstr>Sub-questions:</vt:lpstr>
      <vt:lpstr>DATA</vt:lpstr>
      <vt:lpstr>PowerPoint Presentation</vt:lpstr>
      <vt:lpstr>PowerPoint Presentation</vt:lpstr>
      <vt:lpstr>PowerPoint Presentation</vt:lpstr>
      <vt:lpstr>Language Bias?</vt:lpstr>
      <vt:lpstr>PowerPoint Presentation</vt:lpstr>
      <vt:lpstr>PowerPoint Presentation</vt:lpstr>
      <vt:lpstr>The Leadership Role of Foundations </vt:lpstr>
      <vt:lpstr>Power Asymmetry</vt:lpstr>
      <vt:lpstr>Unequal Partners</vt:lpstr>
      <vt:lpstr>Undesired Consequences</vt:lpstr>
      <vt:lpstr>Engaging Africans</vt:lpstr>
      <vt:lpstr>Discussion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Fabrice Jaumont</dc:creator>
  <cp:lastModifiedBy>scac_educatif@outlook.com</cp:lastModifiedBy>
  <cp:revision>40</cp:revision>
  <dcterms:created xsi:type="dcterms:W3CDTF">2013-11-17T18:45:50Z</dcterms:created>
  <dcterms:modified xsi:type="dcterms:W3CDTF">2019-04-15T12:45:02Z</dcterms:modified>
</cp:coreProperties>
</file>